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</p:sldIdLst>
  <p:sldSz cx="10795000" cy="4318000"/>
  <p:notesSz cx="6858000" cy="9144000"/>
  <p:embeddedFontLst>
    <p:embeddedFont>
      <p:font typeface="Canva Sans Bold" panose="020B0604020202020204" charset="0"/>
      <p:regular r:id="rId5"/>
    </p:embeddedFont>
    <p:embeddedFont>
      <p:font typeface="Inter Bold" panose="020B0604020202020204" charset="0"/>
      <p:regular r:id="rId6"/>
    </p:embeddedFont>
    <p:embeddedFont>
      <p:font typeface="Inter Ultra-Bold" panose="020B0604020202020204" charset="0"/>
      <p:regular r:id="rId7"/>
    </p:embeddedFont>
    <p:embeddedFont>
      <p:font typeface="Poppins Bold" panose="020B0604020202020204" charset="0"/>
      <p:regular r:id="rId8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>
        <p:scale>
          <a:sx n="75" d="100"/>
          <a:sy n="75" d="100"/>
        </p:scale>
        <p:origin x="1277" y="739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4.fntdata"/><Relationship Id="rId3" Type="http://schemas.openxmlformats.org/officeDocument/2006/relationships/slide" Target="slides/slide2.xml"/><Relationship Id="rId7" Type="http://schemas.openxmlformats.org/officeDocument/2006/relationships/font" Target="fonts/font3.fntdata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2.fntdata"/><Relationship Id="rId11" Type="http://schemas.openxmlformats.org/officeDocument/2006/relationships/theme" Target="theme/theme1.xml"/><Relationship Id="rId5" Type="http://schemas.openxmlformats.org/officeDocument/2006/relationships/font" Target="fonts/font1.fntdata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6/27/2026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6/27/2026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6/27/2026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6/27/2026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9.svg"/><Relationship Id="rId4" Type="http://schemas.openxmlformats.org/officeDocument/2006/relationships/image" Target="../media/image3.png"/><Relationship Id="rId9" Type="http://schemas.openxmlformats.org/officeDocument/2006/relationships/image" Target="../media/image8.sv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svg"/><Relationship Id="rId4" Type="http://schemas.openxmlformats.org/officeDocument/2006/relationships/image" Target="../media/image3.png"/><Relationship Id="rId9" Type="http://schemas.openxmlformats.org/officeDocument/2006/relationships/image" Target="../media/image8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6"/>
          <p:cNvSpPr/>
          <p:nvPr/>
        </p:nvSpPr>
        <p:spPr>
          <a:xfrm>
            <a:off x="7946595" y="0"/>
            <a:ext cx="3614918" cy="4467695"/>
          </a:xfrm>
          <a:custGeom>
            <a:avLst/>
            <a:gdLst/>
            <a:ahLst/>
            <a:cxnLst/>
            <a:rect l="l" t="t" r="r" b="b"/>
            <a:pathLst>
              <a:path w="3614918" h="4467695">
                <a:moveTo>
                  <a:pt x="0" y="0"/>
                </a:moveTo>
                <a:lnTo>
                  <a:pt x="3614918" y="0"/>
                </a:lnTo>
                <a:lnTo>
                  <a:pt x="3614918" y="4467695"/>
                </a:lnTo>
                <a:lnTo>
                  <a:pt x="0" y="446769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15000"/>
            </a:blip>
            <a:stretch>
              <a:fillRect l="-1717" r="-1717"/>
            </a:stretch>
          </a:blipFill>
        </p:spPr>
      </p:sp>
      <p:sp>
        <p:nvSpPr>
          <p:cNvPr id="7" name="Freeform 7"/>
          <p:cNvSpPr/>
          <p:nvPr/>
        </p:nvSpPr>
        <p:spPr>
          <a:xfrm flipV="1">
            <a:off x="8847316" y="2160000"/>
            <a:ext cx="3041369" cy="2284828"/>
          </a:xfrm>
          <a:custGeom>
            <a:avLst/>
            <a:gdLst/>
            <a:ahLst/>
            <a:cxnLst/>
            <a:rect l="l" t="t" r="r" b="b"/>
            <a:pathLst>
              <a:path w="3041369" h="2284828">
                <a:moveTo>
                  <a:pt x="0" y="2284828"/>
                </a:moveTo>
                <a:lnTo>
                  <a:pt x="3041368" y="2284828"/>
                </a:lnTo>
                <a:lnTo>
                  <a:pt x="3041368" y="0"/>
                </a:lnTo>
                <a:lnTo>
                  <a:pt x="0" y="0"/>
                </a:lnTo>
                <a:lnTo>
                  <a:pt x="0" y="2284828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8" name="Freeform 8"/>
          <p:cNvSpPr/>
          <p:nvPr/>
        </p:nvSpPr>
        <p:spPr>
          <a:xfrm flipH="1">
            <a:off x="-786352" y="0"/>
            <a:ext cx="2842927" cy="2135749"/>
          </a:xfrm>
          <a:custGeom>
            <a:avLst/>
            <a:gdLst/>
            <a:ahLst/>
            <a:cxnLst/>
            <a:rect l="l" t="t" r="r" b="b"/>
            <a:pathLst>
              <a:path w="2842927" h="2135749">
                <a:moveTo>
                  <a:pt x="2842928" y="0"/>
                </a:moveTo>
                <a:lnTo>
                  <a:pt x="0" y="0"/>
                </a:lnTo>
                <a:lnTo>
                  <a:pt x="0" y="2135749"/>
                </a:lnTo>
                <a:lnTo>
                  <a:pt x="2842928" y="2135749"/>
                </a:lnTo>
                <a:lnTo>
                  <a:pt x="2842928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9" name="TextBox 9"/>
          <p:cNvSpPr txBox="1"/>
          <p:nvPr/>
        </p:nvSpPr>
        <p:spPr>
          <a:xfrm>
            <a:off x="2773535" y="1699924"/>
            <a:ext cx="4994761" cy="37979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34"/>
              </a:lnSpc>
            </a:pPr>
            <a:r>
              <a:rPr lang="en-US" sz="2725" b="1">
                <a:solidFill>
                  <a:srgbClr val="000000"/>
                </a:solidFill>
                <a:latin typeface="Inter Ultra-Bold"/>
                <a:ea typeface="Inter Ultra-Bold"/>
                <a:cs typeface="Inter Ultra-Bold"/>
                <a:sym typeface="Inter Ultra-Bold"/>
              </a:rPr>
              <a:t>KKN TEMATIK.......................</a:t>
            </a:r>
          </a:p>
        </p:txBody>
      </p:sp>
      <p:sp>
        <p:nvSpPr>
          <p:cNvPr id="10" name="Freeform 10"/>
          <p:cNvSpPr/>
          <p:nvPr/>
        </p:nvSpPr>
        <p:spPr>
          <a:xfrm>
            <a:off x="5009251" y="821280"/>
            <a:ext cx="1101617" cy="599734"/>
          </a:xfrm>
          <a:custGeom>
            <a:avLst/>
            <a:gdLst/>
            <a:ahLst/>
            <a:cxnLst/>
            <a:rect l="l" t="t" r="r" b="b"/>
            <a:pathLst>
              <a:path w="1101617" h="599734">
                <a:moveTo>
                  <a:pt x="0" y="0"/>
                </a:moveTo>
                <a:lnTo>
                  <a:pt x="1101618" y="0"/>
                </a:lnTo>
                <a:lnTo>
                  <a:pt x="1101618" y="599735"/>
                </a:lnTo>
                <a:lnTo>
                  <a:pt x="0" y="599735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11" name="AutoShape 11"/>
          <p:cNvSpPr/>
          <p:nvPr/>
        </p:nvSpPr>
        <p:spPr>
          <a:xfrm flipV="1">
            <a:off x="2949178" y="184498"/>
            <a:ext cx="0" cy="351635"/>
          </a:xfrm>
          <a:prstGeom prst="line">
            <a:avLst/>
          </a:prstGeom>
          <a:ln w="1905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12" name="AutoShape 12"/>
          <p:cNvSpPr/>
          <p:nvPr/>
        </p:nvSpPr>
        <p:spPr>
          <a:xfrm flipH="1">
            <a:off x="1704863" y="2545307"/>
            <a:ext cx="6897933" cy="0"/>
          </a:xfrm>
          <a:prstGeom prst="line">
            <a:avLst/>
          </a:prstGeom>
          <a:ln w="1905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13" name="Freeform 13"/>
          <p:cNvSpPr/>
          <p:nvPr/>
        </p:nvSpPr>
        <p:spPr>
          <a:xfrm>
            <a:off x="3850965" y="877412"/>
            <a:ext cx="533873" cy="533873"/>
          </a:xfrm>
          <a:custGeom>
            <a:avLst/>
            <a:gdLst/>
            <a:ahLst/>
            <a:cxnLst/>
            <a:rect l="l" t="t" r="r" b="b"/>
            <a:pathLst>
              <a:path w="533873" h="533873">
                <a:moveTo>
                  <a:pt x="0" y="0"/>
                </a:moveTo>
                <a:lnTo>
                  <a:pt x="533873" y="0"/>
                </a:lnTo>
                <a:lnTo>
                  <a:pt x="533873" y="533873"/>
                </a:lnTo>
                <a:lnTo>
                  <a:pt x="0" y="533873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14" name="Freeform 14"/>
          <p:cNvSpPr/>
          <p:nvPr/>
        </p:nvSpPr>
        <p:spPr>
          <a:xfrm>
            <a:off x="4477366" y="877412"/>
            <a:ext cx="531885" cy="531885"/>
          </a:xfrm>
          <a:custGeom>
            <a:avLst/>
            <a:gdLst/>
            <a:ahLst/>
            <a:cxnLst/>
            <a:rect l="l" t="t" r="r" b="b"/>
            <a:pathLst>
              <a:path w="531885" h="531885">
                <a:moveTo>
                  <a:pt x="0" y="0"/>
                </a:moveTo>
                <a:lnTo>
                  <a:pt x="531885" y="0"/>
                </a:lnTo>
                <a:lnTo>
                  <a:pt x="531885" y="531885"/>
                </a:lnTo>
                <a:lnTo>
                  <a:pt x="0" y="531885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15" name="Freeform 15"/>
          <p:cNvSpPr/>
          <p:nvPr/>
        </p:nvSpPr>
        <p:spPr>
          <a:xfrm>
            <a:off x="2517194" y="139158"/>
            <a:ext cx="365309" cy="451488"/>
          </a:xfrm>
          <a:custGeom>
            <a:avLst/>
            <a:gdLst/>
            <a:ahLst/>
            <a:cxnLst/>
            <a:rect l="l" t="t" r="r" b="b"/>
            <a:pathLst>
              <a:path w="365309" h="451488">
                <a:moveTo>
                  <a:pt x="0" y="0"/>
                </a:moveTo>
                <a:lnTo>
                  <a:pt x="365309" y="0"/>
                </a:lnTo>
                <a:lnTo>
                  <a:pt x="365309" y="451487"/>
                </a:lnTo>
                <a:lnTo>
                  <a:pt x="0" y="45148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717" r="-1717"/>
            </a:stretch>
          </a:blipFill>
        </p:spPr>
      </p:sp>
      <p:sp>
        <p:nvSpPr>
          <p:cNvPr id="16" name="TextBox 16"/>
          <p:cNvSpPr txBox="1"/>
          <p:nvPr/>
        </p:nvSpPr>
        <p:spPr>
          <a:xfrm>
            <a:off x="2485689" y="2592932"/>
            <a:ext cx="5460905" cy="30598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594"/>
              </a:lnSpc>
              <a:spcBef>
                <a:spcPct val="0"/>
              </a:spcBef>
            </a:pPr>
            <a:r>
              <a:rPr lang="en-US" sz="1853" b="1" dirty="0">
                <a:solidFill>
                  <a:srgbClr val="000000"/>
                </a:solidFill>
                <a:latin typeface="Inter Bold"/>
                <a:ea typeface="Inter Bold"/>
                <a:cs typeface="Inter Bold"/>
                <a:sym typeface="Inter Bold"/>
              </a:rPr>
              <a:t>KULIAH KERJA NYATA (KKN) GELOMBANG 116 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3017880" y="174973"/>
            <a:ext cx="5340637" cy="3703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423"/>
              </a:lnSpc>
            </a:pPr>
            <a:r>
              <a:rPr lang="en-US" sz="1186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Direktorat Transformasi Pendidikan dan Inovasi Pembelajaran</a:t>
            </a:r>
          </a:p>
          <a:p>
            <a:pPr algn="l">
              <a:lnSpc>
                <a:spcPts val="1423"/>
              </a:lnSpc>
            </a:pPr>
            <a:r>
              <a:rPr lang="en-US" sz="1186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Subdirektorat Pendidikan Berbasis Pengabdian Kepada Masyarakat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1734238" y="2152749"/>
            <a:ext cx="6868559" cy="3034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301"/>
              </a:lnSpc>
            </a:pPr>
            <a:r>
              <a:rPr lang="en-US" sz="2212" b="1">
                <a:solidFill>
                  <a:srgbClr val="000000"/>
                </a:solidFill>
                <a:latin typeface="Inter Ultra-Bold"/>
                <a:ea typeface="Inter Ultra-Bold"/>
                <a:cs typeface="Inter Ultra-Bold"/>
                <a:sym typeface="Inter Ultra-Bold"/>
              </a:rPr>
              <a:t>KAB. ..........., KEC. .........., DESA/KEL. ...............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3274011" y="2917333"/>
            <a:ext cx="3789013" cy="3552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993"/>
              </a:lnSpc>
              <a:spcBef>
                <a:spcPct val="0"/>
              </a:spcBef>
            </a:pPr>
            <a:r>
              <a:rPr lang="en-US" sz="2138" b="1" dirty="0">
                <a:solidFill>
                  <a:srgbClr val="000000"/>
                </a:solidFill>
                <a:latin typeface="Inter Bold"/>
                <a:ea typeface="Inter Bold"/>
                <a:cs typeface="Inter Bold"/>
                <a:sym typeface="Inter Bold"/>
              </a:rPr>
              <a:t>UNIVERSITAS HASANUDDIN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4384998" y="3250894"/>
            <a:ext cx="1567040" cy="30638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37"/>
              </a:lnSpc>
              <a:spcBef>
                <a:spcPct val="0"/>
              </a:spcBef>
            </a:pPr>
            <a:r>
              <a:rPr lang="en-US" sz="1812" b="1">
                <a:solidFill>
                  <a:srgbClr val="000000"/>
                </a:solidFill>
                <a:latin typeface="Inter Bold"/>
                <a:ea typeface="Inter Bold"/>
                <a:cs typeface="Inter Bold"/>
                <a:sym typeface="Inter Bold"/>
              </a:rPr>
              <a:t>TAHUN 2026</a:t>
            </a:r>
          </a:p>
        </p:txBody>
      </p:sp>
      <p:grpSp>
        <p:nvGrpSpPr>
          <p:cNvPr id="21" name="Group 21"/>
          <p:cNvGrpSpPr/>
          <p:nvPr/>
        </p:nvGrpSpPr>
        <p:grpSpPr>
          <a:xfrm>
            <a:off x="1871470" y="3792471"/>
            <a:ext cx="7233180" cy="367160"/>
            <a:chOff x="0" y="0"/>
            <a:chExt cx="9644241" cy="489547"/>
          </a:xfrm>
        </p:grpSpPr>
        <p:grpSp>
          <p:nvGrpSpPr>
            <p:cNvPr id="22" name="Group 22"/>
            <p:cNvGrpSpPr/>
            <p:nvPr/>
          </p:nvGrpSpPr>
          <p:grpSpPr>
            <a:xfrm>
              <a:off x="0" y="0"/>
              <a:ext cx="9364475" cy="489547"/>
              <a:chOff x="0" y="0"/>
              <a:chExt cx="2503977" cy="130900"/>
            </a:xfrm>
          </p:grpSpPr>
          <p:sp>
            <p:nvSpPr>
              <p:cNvPr id="23" name="Freeform 23"/>
              <p:cNvSpPr/>
              <p:nvPr/>
            </p:nvSpPr>
            <p:spPr>
              <a:xfrm>
                <a:off x="0" y="0"/>
                <a:ext cx="2503977" cy="130901"/>
              </a:xfrm>
              <a:custGeom>
                <a:avLst/>
                <a:gdLst/>
                <a:ahLst/>
                <a:cxnLst/>
                <a:rect l="l" t="t" r="r" b="b"/>
                <a:pathLst>
                  <a:path w="2503977" h="130901">
                    <a:moveTo>
                      <a:pt x="65450" y="0"/>
                    </a:moveTo>
                    <a:lnTo>
                      <a:pt x="2438527" y="0"/>
                    </a:lnTo>
                    <a:cubicBezTo>
                      <a:pt x="2455885" y="0"/>
                      <a:pt x="2472533" y="6896"/>
                      <a:pt x="2484807" y="19170"/>
                    </a:cubicBezTo>
                    <a:cubicBezTo>
                      <a:pt x="2497081" y="31444"/>
                      <a:pt x="2503977" y="48092"/>
                      <a:pt x="2503977" y="65450"/>
                    </a:cubicBezTo>
                    <a:lnTo>
                      <a:pt x="2503977" y="65450"/>
                    </a:lnTo>
                    <a:cubicBezTo>
                      <a:pt x="2503977" y="82809"/>
                      <a:pt x="2497081" y="99456"/>
                      <a:pt x="2484807" y="111731"/>
                    </a:cubicBezTo>
                    <a:cubicBezTo>
                      <a:pt x="2472533" y="124005"/>
                      <a:pt x="2455885" y="130901"/>
                      <a:pt x="2438527" y="130901"/>
                    </a:cubicBezTo>
                    <a:lnTo>
                      <a:pt x="65450" y="130901"/>
                    </a:lnTo>
                    <a:cubicBezTo>
                      <a:pt x="48092" y="130901"/>
                      <a:pt x="31444" y="124005"/>
                      <a:pt x="19170" y="111731"/>
                    </a:cubicBezTo>
                    <a:cubicBezTo>
                      <a:pt x="6896" y="99456"/>
                      <a:pt x="0" y="82809"/>
                      <a:pt x="0" y="65450"/>
                    </a:cubicBezTo>
                    <a:lnTo>
                      <a:pt x="0" y="65450"/>
                    </a:lnTo>
                    <a:cubicBezTo>
                      <a:pt x="0" y="48092"/>
                      <a:pt x="6896" y="31444"/>
                      <a:pt x="19170" y="19170"/>
                    </a:cubicBezTo>
                    <a:cubicBezTo>
                      <a:pt x="31444" y="6896"/>
                      <a:pt x="48092" y="0"/>
                      <a:pt x="65450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rnd">
                <a:solidFill>
                  <a:srgbClr val="000000"/>
                </a:solidFill>
                <a:prstDash val="solid"/>
                <a:round/>
              </a:ln>
            </p:spPr>
          </p:sp>
          <p:sp>
            <p:nvSpPr>
              <p:cNvPr id="24" name="TextBox 24"/>
              <p:cNvSpPr txBox="1"/>
              <p:nvPr/>
            </p:nvSpPr>
            <p:spPr>
              <a:xfrm>
                <a:off x="0" y="0"/>
                <a:ext cx="2503977" cy="130900"/>
              </a:xfrm>
              <a:prstGeom prst="rect">
                <a:avLst/>
              </a:prstGeom>
            </p:spPr>
            <p:txBody>
              <a:bodyPr lIns="61095" tIns="61095" rIns="61095" bIns="61095" rtlCol="0" anchor="ctr"/>
              <a:lstStyle/>
              <a:p>
                <a:pPr algn="ctr">
                  <a:lnSpc>
                    <a:spcPts val="351"/>
                  </a:lnSpc>
                </a:pPr>
                <a:endParaRPr/>
              </a:p>
            </p:txBody>
          </p:sp>
        </p:grpSp>
        <p:grpSp>
          <p:nvGrpSpPr>
            <p:cNvPr id="25" name="Group 25"/>
            <p:cNvGrpSpPr/>
            <p:nvPr/>
          </p:nvGrpSpPr>
          <p:grpSpPr>
            <a:xfrm>
              <a:off x="225302" y="114308"/>
              <a:ext cx="260623" cy="260623"/>
              <a:chOff x="0" y="0"/>
              <a:chExt cx="812800" cy="812800"/>
            </a:xfrm>
          </p:grpSpPr>
          <p:sp>
            <p:nvSpPr>
              <p:cNvPr id="26" name="Freeform 26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980D29"/>
              </a:solidFill>
              <a:ln cap="sq">
                <a:noFill/>
                <a:prstDash val="solid"/>
                <a:miter/>
              </a:ln>
            </p:spPr>
          </p:sp>
          <p:sp>
            <p:nvSpPr>
              <p:cNvPr id="27" name="TextBox 27"/>
              <p:cNvSpPr txBox="1"/>
              <p:nvPr/>
            </p:nvSpPr>
            <p:spPr>
              <a:xfrm>
                <a:off x="76200" y="76200"/>
                <a:ext cx="660400" cy="660400"/>
              </a:xfrm>
              <a:prstGeom prst="rect">
                <a:avLst/>
              </a:prstGeom>
            </p:spPr>
            <p:txBody>
              <a:bodyPr lIns="66167" tIns="66167" rIns="66167" bIns="66167" rtlCol="0" anchor="ctr"/>
              <a:lstStyle/>
              <a:p>
                <a:pPr algn="ctr">
                  <a:lnSpc>
                    <a:spcPts val="351"/>
                  </a:lnSpc>
                </a:pPr>
                <a:endParaRPr/>
              </a:p>
            </p:txBody>
          </p:sp>
        </p:grpSp>
        <p:sp>
          <p:nvSpPr>
            <p:cNvPr id="28" name="Freeform 28"/>
            <p:cNvSpPr/>
            <p:nvPr/>
          </p:nvSpPr>
          <p:spPr>
            <a:xfrm>
              <a:off x="246406" y="138824"/>
              <a:ext cx="218415" cy="211589"/>
            </a:xfrm>
            <a:custGeom>
              <a:avLst/>
              <a:gdLst/>
              <a:ahLst/>
              <a:cxnLst/>
              <a:rect l="l" t="t" r="r" b="b"/>
              <a:pathLst>
                <a:path w="218415" h="211589">
                  <a:moveTo>
                    <a:pt x="0" y="0"/>
                  </a:moveTo>
                  <a:lnTo>
                    <a:pt x="218415" y="0"/>
                  </a:lnTo>
                  <a:lnTo>
                    <a:pt x="218415" y="211590"/>
                  </a:lnTo>
                  <a:lnTo>
                    <a:pt x="0" y="21159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</p:sp>
        <p:grpSp>
          <p:nvGrpSpPr>
            <p:cNvPr id="29" name="Group 29"/>
            <p:cNvGrpSpPr/>
            <p:nvPr/>
          </p:nvGrpSpPr>
          <p:grpSpPr>
            <a:xfrm>
              <a:off x="6468950" y="112807"/>
              <a:ext cx="263624" cy="263624"/>
              <a:chOff x="0" y="0"/>
              <a:chExt cx="812800" cy="812800"/>
            </a:xfrm>
          </p:grpSpPr>
          <p:sp>
            <p:nvSpPr>
              <p:cNvPr id="30" name="Freeform 30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980D29"/>
              </a:solidFill>
              <a:ln cap="sq">
                <a:noFill/>
                <a:prstDash val="solid"/>
                <a:miter/>
              </a:ln>
            </p:spPr>
          </p:sp>
          <p:sp>
            <p:nvSpPr>
              <p:cNvPr id="31" name="TextBox 31"/>
              <p:cNvSpPr txBox="1"/>
              <p:nvPr/>
            </p:nvSpPr>
            <p:spPr>
              <a:xfrm>
                <a:off x="76200" y="76200"/>
                <a:ext cx="660400" cy="660400"/>
              </a:xfrm>
              <a:prstGeom prst="rect">
                <a:avLst/>
              </a:prstGeom>
            </p:spPr>
            <p:txBody>
              <a:bodyPr lIns="66929" tIns="66929" rIns="66929" bIns="66929" rtlCol="0" anchor="ctr"/>
              <a:lstStyle/>
              <a:p>
                <a:pPr algn="ctr">
                  <a:lnSpc>
                    <a:spcPts val="351"/>
                  </a:lnSpc>
                </a:pPr>
                <a:endParaRPr/>
              </a:p>
            </p:txBody>
          </p:sp>
        </p:grpSp>
        <p:grpSp>
          <p:nvGrpSpPr>
            <p:cNvPr id="32" name="Group 32"/>
            <p:cNvGrpSpPr/>
            <p:nvPr/>
          </p:nvGrpSpPr>
          <p:grpSpPr>
            <a:xfrm>
              <a:off x="4857041" y="115557"/>
              <a:ext cx="262440" cy="262440"/>
              <a:chOff x="0" y="0"/>
              <a:chExt cx="812800" cy="812800"/>
            </a:xfrm>
          </p:grpSpPr>
          <p:sp>
            <p:nvSpPr>
              <p:cNvPr id="33" name="Freeform 33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980D29"/>
              </a:solidFill>
              <a:ln cap="sq">
                <a:noFill/>
                <a:prstDash val="solid"/>
                <a:miter/>
              </a:ln>
            </p:spPr>
          </p:sp>
          <p:sp>
            <p:nvSpPr>
              <p:cNvPr id="34" name="TextBox 34"/>
              <p:cNvSpPr txBox="1"/>
              <p:nvPr/>
            </p:nvSpPr>
            <p:spPr>
              <a:xfrm>
                <a:off x="76200" y="76200"/>
                <a:ext cx="660400" cy="660400"/>
              </a:xfrm>
              <a:prstGeom prst="rect">
                <a:avLst/>
              </a:prstGeom>
            </p:spPr>
            <p:txBody>
              <a:bodyPr lIns="66628" tIns="66628" rIns="66628" bIns="66628" rtlCol="0" anchor="ctr"/>
              <a:lstStyle/>
              <a:p>
                <a:pPr algn="ctr">
                  <a:lnSpc>
                    <a:spcPts val="351"/>
                  </a:lnSpc>
                </a:pPr>
                <a:endParaRPr/>
              </a:p>
            </p:txBody>
          </p:sp>
        </p:grpSp>
        <p:sp>
          <p:nvSpPr>
            <p:cNvPr id="35" name="Freeform 35"/>
            <p:cNvSpPr/>
            <p:nvPr/>
          </p:nvSpPr>
          <p:spPr>
            <a:xfrm>
              <a:off x="4900000" y="158516"/>
              <a:ext cx="176523" cy="176523"/>
            </a:xfrm>
            <a:custGeom>
              <a:avLst/>
              <a:gdLst/>
              <a:ahLst/>
              <a:cxnLst/>
              <a:rect l="l" t="t" r="r" b="b"/>
              <a:pathLst>
                <a:path w="176523" h="176523">
                  <a:moveTo>
                    <a:pt x="0" y="0"/>
                  </a:moveTo>
                  <a:lnTo>
                    <a:pt x="176523" y="0"/>
                  </a:lnTo>
                  <a:lnTo>
                    <a:pt x="176523" y="176522"/>
                  </a:lnTo>
                  <a:lnTo>
                    <a:pt x="0" y="17652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</p:sp>
        <p:grpSp>
          <p:nvGrpSpPr>
            <p:cNvPr id="36" name="Group 36"/>
            <p:cNvGrpSpPr/>
            <p:nvPr/>
          </p:nvGrpSpPr>
          <p:grpSpPr>
            <a:xfrm>
              <a:off x="2912256" y="107318"/>
              <a:ext cx="260848" cy="260848"/>
              <a:chOff x="0" y="0"/>
              <a:chExt cx="812800" cy="812800"/>
            </a:xfrm>
          </p:grpSpPr>
          <p:sp>
            <p:nvSpPr>
              <p:cNvPr id="37" name="Freeform 37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980D29"/>
              </a:solidFill>
              <a:ln cap="sq">
                <a:noFill/>
                <a:prstDash val="solid"/>
                <a:miter/>
              </a:ln>
            </p:spPr>
          </p:sp>
          <p:sp>
            <p:nvSpPr>
              <p:cNvPr id="38" name="TextBox 38"/>
              <p:cNvSpPr txBox="1"/>
              <p:nvPr/>
            </p:nvSpPr>
            <p:spPr>
              <a:xfrm>
                <a:off x="76200" y="76200"/>
                <a:ext cx="660400" cy="660400"/>
              </a:xfrm>
              <a:prstGeom prst="rect">
                <a:avLst/>
              </a:prstGeom>
            </p:spPr>
            <p:txBody>
              <a:bodyPr lIns="66224" tIns="66224" rIns="66224" bIns="66224" rtlCol="0" anchor="ctr"/>
              <a:lstStyle/>
              <a:p>
                <a:pPr algn="ctr">
                  <a:lnSpc>
                    <a:spcPts val="351"/>
                  </a:lnSpc>
                </a:pPr>
                <a:endParaRPr/>
              </a:p>
            </p:txBody>
          </p:sp>
        </p:grpSp>
        <p:sp>
          <p:nvSpPr>
            <p:cNvPr id="39" name="TextBox 39"/>
            <p:cNvSpPr txBox="1"/>
            <p:nvPr/>
          </p:nvSpPr>
          <p:spPr>
            <a:xfrm>
              <a:off x="588734" y="98691"/>
              <a:ext cx="2231858" cy="25905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1688"/>
                </a:lnSpc>
              </a:pPr>
              <a:r>
                <a:rPr lang="en-US" sz="1206" b="1">
                  <a:solidFill>
                    <a:srgbClr val="9B0000"/>
                  </a:solidFill>
                  <a:latin typeface="Canva Sans Bold"/>
                  <a:ea typeface="Canva Sans Bold"/>
                  <a:cs typeface="Canva Sans Bold"/>
                  <a:sym typeface="Canva Sans Bold"/>
                </a:rPr>
                <a:t>www.kkn.unhas.ac.id</a:t>
              </a:r>
            </a:p>
          </p:txBody>
        </p:sp>
        <p:sp>
          <p:nvSpPr>
            <p:cNvPr id="40" name="TextBox 40"/>
            <p:cNvSpPr txBox="1"/>
            <p:nvPr/>
          </p:nvSpPr>
          <p:spPr>
            <a:xfrm>
              <a:off x="5221610" y="98691"/>
              <a:ext cx="1280234" cy="25905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1688"/>
                </a:lnSpc>
              </a:pPr>
              <a:r>
                <a:rPr lang="en-US" sz="1206" b="1">
                  <a:solidFill>
                    <a:srgbClr val="9B0000"/>
                  </a:solidFill>
                  <a:latin typeface="Canva Sans Bold"/>
                  <a:ea typeface="Canva Sans Bold"/>
                  <a:cs typeface="Canva Sans Bold"/>
                  <a:sym typeface="Canva Sans Bold"/>
                </a:rPr>
                <a:t>KKN Unhas</a:t>
              </a:r>
            </a:p>
          </p:txBody>
        </p:sp>
        <p:sp>
          <p:nvSpPr>
            <p:cNvPr id="41" name="TextBox 41"/>
            <p:cNvSpPr txBox="1"/>
            <p:nvPr/>
          </p:nvSpPr>
          <p:spPr>
            <a:xfrm>
              <a:off x="6855673" y="105568"/>
              <a:ext cx="2788568" cy="25905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1688"/>
                </a:lnSpc>
              </a:pPr>
              <a:r>
                <a:rPr lang="en-US" sz="1206" b="1">
                  <a:solidFill>
                    <a:srgbClr val="9B0000"/>
                  </a:solidFill>
                  <a:latin typeface="Canva Sans Bold"/>
                  <a:ea typeface="Canva Sans Bold"/>
                  <a:cs typeface="Canva Sans Bold"/>
                  <a:sym typeface="Canva Sans Bold"/>
                </a:rPr>
                <a:t>Helpdesk : 0811406777</a:t>
              </a:r>
            </a:p>
          </p:txBody>
        </p:sp>
        <p:sp>
          <p:nvSpPr>
            <p:cNvPr id="42" name="TextBox 42"/>
            <p:cNvSpPr txBox="1"/>
            <p:nvPr/>
          </p:nvSpPr>
          <p:spPr>
            <a:xfrm>
              <a:off x="3275233" y="107726"/>
              <a:ext cx="1562461" cy="25905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1688"/>
                </a:lnSpc>
              </a:pPr>
              <a:r>
                <a:rPr lang="en-US" sz="1206" b="1">
                  <a:solidFill>
                    <a:srgbClr val="9B0000"/>
                  </a:solidFill>
                  <a:latin typeface="Canva Sans Bold"/>
                  <a:ea typeface="Canva Sans Bold"/>
                  <a:cs typeface="Canva Sans Bold"/>
                  <a:sym typeface="Canva Sans Bold"/>
                </a:rPr>
                <a:t>P2KKN UNHAS</a:t>
              </a:r>
            </a:p>
          </p:txBody>
        </p:sp>
        <p:sp>
          <p:nvSpPr>
            <p:cNvPr id="43" name="Freeform 43"/>
            <p:cNvSpPr/>
            <p:nvPr/>
          </p:nvSpPr>
          <p:spPr>
            <a:xfrm>
              <a:off x="2943957" y="171268"/>
              <a:ext cx="183958" cy="125781"/>
            </a:xfrm>
            <a:custGeom>
              <a:avLst/>
              <a:gdLst/>
              <a:ahLst/>
              <a:cxnLst/>
              <a:rect l="l" t="t" r="r" b="b"/>
              <a:pathLst>
                <a:path w="183958" h="125781">
                  <a:moveTo>
                    <a:pt x="0" y="0"/>
                  </a:moveTo>
                  <a:lnTo>
                    <a:pt x="183958" y="0"/>
                  </a:lnTo>
                  <a:lnTo>
                    <a:pt x="183958" y="125781"/>
                  </a:lnTo>
                  <a:lnTo>
                    <a:pt x="0" y="12578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44" name="Freeform 44"/>
            <p:cNvSpPr/>
            <p:nvPr/>
          </p:nvSpPr>
          <p:spPr>
            <a:xfrm>
              <a:off x="6515378" y="158554"/>
              <a:ext cx="171499" cy="172439"/>
            </a:xfrm>
            <a:custGeom>
              <a:avLst/>
              <a:gdLst/>
              <a:ahLst/>
              <a:cxnLst/>
              <a:rect l="l" t="t" r="r" b="b"/>
              <a:pathLst>
                <a:path w="171499" h="172439">
                  <a:moveTo>
                    <a:pt x="0" y="0"/>
                  </a:moveTo>
                  <a:lnTo>
                    <a:pt x="171499" y="0"/>
                  </a:lnTo>
                  <a:lnTo>
                    <a:pt x="171499" y="172439"/>
                  </a:lnTo>
                  <a:lnTo>
                    <a:pt x="0" y="17243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</p:sp>
      </p:grpSp>
      <p:grpSp>
        <p:nvGrpSpPr>
          <p:cNvPr id="45" name="Group 45"/>
          <p:cNvGrpSpPr/>
          <p:nvPr/>
        </p:nvGrpSpPr>
        <p:grpSpPr>
          <a:xfrm>
            <a:off x="6110869" y="814783"/>
            <a:ext cx="577564" cy="577564"/>
            <a:chOff x="0" y="0"/>
            <a:chExt cx="770085" cy="770085"/>
          </a:xfrm>
        </p:grpSpPr>
        <p:grpSp>
          <p:nvGrpSpPr>
            <p:cNvPr id="46" name="Group 46"/>
            <p:cNvGrpSpPr/>
            <p:nvPr/>
          </p:nvGrpSpPr>
          <p:grpSpPr>
            <a:xfrm>
              <a:off x="0" y="0"/>
              <a:ext cx="770085" cy="770085"/>
              <a:chOff x="0" y="0"/>
              <a:chExt cx="812800" cy="812800"/>
            </a:xfrm>
          </p:grpSpPr>
          <p:sp>
            <p:nvSpPr>
              <p:cNvPr id="47" name="Freeform 47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47625" cap="sq">
                <a:solidFill>
                  <a:srgbClr val="9B0000"/>
                </a:solidFill>
                <a:prstDash val="solid"/>
                <a:miter/>
              </a:ln>
            </p:spPr>
          </p:sp>
          <p:sp>
            <p:nvSpPr>
              <p:cNvPr id="48" name="TextBox 48"/>
              <p:cNvSpPr txBox="1"/>
              <p:nvPr/>
            </p:nvSpPr>
            <p:spPr>
              <a:xfrm>
                <a:off x="76200" y="57150"/>
                <a:ext cx="660400" cy="679450"/>
              </a:xfrm>
              <a:prstGeom prst="rect">
                <a:avLst/>
              </a:prstGeom>
            </p:spPr>
            <p:txBody>
              <a:bodyPr lIns="15240" tIns="15240" rIns="15240" bIns="15240" rtlCol="0" anchor="ctr"/>
              <a:lstStyle/>
              <a:p>
                <a:pPr algn="ctr">
                  <a:lnSpc>
                    <a:spcPts val="1122"/>
                  </a:lnSpc>
                </a:pPr>
                <a:r>
                  <a:rPr lang="en-US" sz="801" b="1">
                    <a:solidFill>
                      <a:srgbClr val="FFFFFF"/>
                    </a:solidFill>
                    <a:latin typeface="Canva Sans Bold"/>
                    <a:ea typeface="Canva Sans Bold"/>
                    <a:cs typeface="Canva Sans Bold"/>
                    <a:sym typeface="Canva Sans Bold"/>
                  </a:rPr>
                  <a:t>l</a:t>
                </a:r>
              </a:p>
            </p:txBody>
          </p:sp>
        </p:grpSp>
        <p:sp>
          <p:nvSpPr>
            <p:cNvPr id="49" name="TextBox 49"/>
            <p:cNvSpPr txBox="1"/>
            <p:nvPr/>
          </p:nvSpPr>
          <p:spPr>
            <a:xfrm>
              <a:off x="200144" y="262666"/>
              <a:ext cx="369796" cy="24475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724"/>
                </a:lnSpc>
              </a:pPr>
              <a:r>
                <a:rPr lang="en-US" sz="603" b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LOGO </a:t>
              </a:r>
            </a:p>
            <a:p>
              <a:pPr algn="ctr">
                <a:lnSpc>
                  <a:spcPts val="724"/>
                </a:lnSpc>
              </a:pPr>
              <a:r>
                <a:rPr lang="en-US" sz="603" b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MITRA</a:t>
              </a:r>
            </a:p>
          </p:txBody>
        </p: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810696" y="1699924"/>
            <a:ext cx="4994761" cy="3741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34"/>
              </a:lnSpc>
            </a:pPr>
            <a:r>
              <a:rPr lang="en-US" sz="2725" b="1">
                <a:solidFill>
                  <a:srgbClr val="000000"/>
                </a:solidFill>
                <a:latin typeface="Inter Ultra-Bold"/>
                <a:ea typeface="Inter Ultra-Bold"/>
                <a:cs typeface="Inter Ultra-Bold"/>
                <a:sym typeface="Inter Ultra-Bold"/>
              </a:rPr>
              <a:t>CONTOH HASIL 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6"/>
          <p:cNvSpPr/>
          <p:nvPr/>
        </p:nvSpPr>
        <p:spPr>
          <a:xfrm>
            <a:off x="7946595" y="0"/>
            <a:ext cx="3614918" cy="4467695"/>
          </a:xfrm>
          <a:custGeom>
            <a:avLst/>
            <a:gdLst/>
            <a:ahLst/>
            <a:cxnLst/>
            <a:rect l="l" t="t" r="r" b="b"/>
            <a:pathLst>
              <a:path w="3614918" h="4467695">
                <a:moveTo>
                  <a:pt x="0" y="0"/>
                </a:moveTo>
                <a:lnTo>
                  <a:pt x="3614918" y="0"/>
                </a:lnTo>
                <a:lnTo>
                  <a:pt x="3614918" y="4467695"/>
                </a:lnTo>
                <a:lnTo>
                  <a:pt x="0" y="446769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15000"/>
            </a:blip>
            <a:stretch>
              <a:fillRect l="-1717" r="-1717"/>
            </a:stretch>
          </a:blipFill>
        </p:spPr>
      </p:sp>
      <p:sp>
        <p:nvSpPr>
          <p:cNvPr id="7" name="Freeform 7"/>
          <p:cNvSpPr/>
          <p:nvPr/>
        </p:nvSpPr>
        <p:spPr>
          <a:xfrm flipV="1">
            <a:off x="8847316" y="2160000"/>
            <a:ext cx="3041369" cy="2284828"/>
          </a:xfrm>
          <a:custGeom>
            <a:avLst/>
            <a:gdLst/>
            <a:ahLst/>
            <a:cxnLst/>
            <a:rect l="l" t="t" r="r" b="b"/>
            <a:pathLst>
              <a:path w="3041369" h="2284828">
                <a:moveTo>
                  <a:pt x="0" y="2284828"/>
                </a:moveTo>
                <a:lnTo>
                  <a:pt x="3041368" y="2284828"/>
                </a:lnTo>
                <a:lnTo>
                  <a:pt x="3041368" y="0"/>
                </a:lnTo>
                <a:lnTo>
                  <a:pt x="0" y="0"/>
                </a:lnTo>
                <a:lnTo>
                  <a:pt x="0" y="2284828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 flipH="1">
            <a:off x="-786352" y="0"/>
            <a:ext cx="2842927" cy="2135749"/>
          </a:xfrm>
          <a:custGeom>
            <a:avLst/>
            <a:gdLst/>
            <a:ahLst/>
            <a:cxnLst/>
            <a:rect l="l" t="t" r="r" b="b"/>
            <a:pathLst>
              <a:path w="2842927" h="2135749">
                <a:moveTo>
                  <a:pt x="2842928" y="0"/>
                </a:moveTo>
                <a:lnTo>
                  <a:pt x="0" y="0"/>
                </a:lnTo>
                <a:lnTo>
                  <a:pt x="0" y="2135749"/>
                </a:lnTo>
                <a:lnTo>
                  <a:pt x="2842928" y="2135749"/>
                </a:lnTo>
                <a:lnTo>
                  <a:pt x="2842928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9" name="TextBox 9"/>
          <p:cNvSpPr txBox="1"/>
          <p:nvPr/>
        </p:nvSpPr>
        <p:spPr>
          <a:xfrm>
            <a:off x="2773535" y="1699924"/>
            <a:ext cx="5173056" cy="35907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834"/>
              </a:lnSpc>
            </a:pPr>
            <a:r>
              <a:rPr lang="en-US" sz="2725" b="1" dirty="0">
                <a:solidFill>
                  <a:srgbClr val="000000"/>
                </a:solidFill>
                <a:latin typeface="Inter Ultra-Bold"/>
                <a:ea typeface="Inter Ultra-Bold"/>
                <a:cs typeface="Inter Ultra-Bold"/>
                <a:sym typeface="Inter Ultra-Bold"/>
              </a:rPr>
              <a:t>KKN TEMATIK INOVASI DESA</a:t>
            </a:r>
          </a:p>
        </p:txBody>
      </p:sp>
      <p:sp>
        <p:nvSpPr>
          <p:cNvPr id="10" name="Freeform 10"/>
          <p:cNvSpPr/>
          <p:nvPr/>
        </p:nvSpPr>
        <p:spPr>
          <a:xfrm>
            <a:off x="5009251" y="821280"/>
            <a:ext cx="1101617" cy="599734"/>
          </a:xfrm>
          <a:custGeom>
            <a:avLst/>
            <a:gdLst/>
            <a:ahLst/>
            <a:cxnLst/>
            <a:rect l="l" t="t" r="r" b="b"/>
            <a:pathLst>
              <a:path w="1101617" h="599734">
                <a:moveTo>
                  <a:pt x="0" y="0"/>
                </a:moveTo>
                <a:lnTo>
                  <a:pt x="1101618" y="0"/>
                </a:lnTo>
                <a:lnTo>
                  <a:pt x="1101618" y="599735"/>
                </a:lnTo>
                <a:lnTo>
                  <a:pt x="0" y="599735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11" name="AutoShape 11"/>
          <p:cNvSpPr/>
          <p:nvPr/>
        </p:nvSpPr>
        <p:spPr>
          <a:xfrm flipV="1">
            <a:off x="2949178" y="184498"/>
            <a:ext cx="0" cy="351635"/>
          </a:xfrm>
          <a:prstGeom prst="line">
            <a:avLst/>
          </a:prstGeom>
          <a:ln w="1905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12" name="AutoShape 12"/>
          <p:cNvSpPr/>
          <p:nvPr/>
        </p:nvSpPr>
        <p:spPr>
          <a:xfrm flipH="1">
            <a:off x="1704863" y="2545307"/>
            <a:ext cx="6897933" cy="0"/>
          </a:xfrm>
          <a:prstGeom prst="line">
            <a:avLst/>
          </a:prstGeom>
          <a:ln w="1905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13" name="Freeform 13"/>
          <p:cNvSpPr/>
          <p:nvPr/>
        </p:nvSpPr>
        <p:spPr>
          <a:xfrm>
            <a:off x="3850965" y="877412"/>
            <a:ext cx="533873" cy="533873"/>
          </a:xfrm>
          <a:custGeom>
            <a:avLst/>
            <a:gdLst/>
            <a:ahLst/>
            <a:cxnLst/>
            <a:rect l="l" t="t" r="r" b="b"/>
            <a:pathLst>
              <a:path w="533873" h="533873">
                <a:moveTo>
                  <a:pt x="0" y="0"/>
                </a:moveTo>
                <a:lnTo>
                  <a:pt x="533873" y="0"/>
                </a:lnTo>
                <a:lnTo>
                  <a:pt x="533873" y="533873"/>
                </a:lnTo>
                <a:lnTo>
                  <a:pt x="0" y="533873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14" name="Freeform 14"/>
          <p:cNvSpPr/>
          <p:nvPr/>
        </p:nvSpPr>
        <p:spPr>
          <a:xfrm>
            <a:off x="4477366" y="877412"/>
            <a:ext cx="531885" cy="531885"/>
          </a:xfrm>
          <a:custGeom>
            <a:avLst/>
            <a:gdLst/>
            <a:ahLst/>
            <a:cxnLst/>
            <a:rect l="l" t="t" r="r" b="b"/>
            <a:pathLst>
              <a:path w="531885" h="531885">
                <a:moveTo>
                  <a:pt x="0" y="0"/>
                </a:moveTo>
                <a:lnTo>
                  <a:pt x="531885" y="0"/>
                </a:lnTo>
                <a:lnTo>
                  <a:pt x="531885" y="531885"/>
                </a:lnTo>
                <a:lnTo>
                  <a:pt x="0" y="531885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15" name="Freeform 15"/>
          <p:cNvSpPr/>
          <p:nvPr/>
        </p:nvSpPr>
        <p:spPr>
          <a:xfrm>
            <a:off x="2517194" y="139158"/>
            <a:ext cx="365309" cy="451488"/>
          </a:xfrm>
          <a:custGeom>
            <a:avLst/>
            <a:gdLst/>
            <a:ahLst/>
            <a:cxnLst/>
            <a:rect l="l" t="t" r="r" b="b"/>
            <a:pathLst>
              <a:path w="365309" h="451488">
                <a:moveTo>
                  <a:pt x="0" y="0"/>
                </a:moveTo>
                <a:lnTo>
                  <a:pt x="365309" y="0"/>
                </a:lnTo>
                <a:lnTo>
                  <a:pt x="365309" y="451487"/>
                </a:lnTo>
                <a:lnTo>
                  <a:pt x="0" y="45148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717" r="-1717"/>
            </a:stretch>
          </a:blipFill>
        </p:spPr>
      </p:sp>
      <p:sp>
        <p:nvSpPr>
          <p:cNvPr id="17" name="TextBox 17"/>
          <p:cNvSpPr txBox="1"/>
          <p:nvPr/>
        </p:nvSpPr>
        <p:spPr>
          <a:xfrm>
            <a:off x="2485690" y="2592932"/>
            <a:ext cx="5426410" cy="31487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594"/>
              </a:lnSpc>
              <a:spcBef>
                <a:spcPct val="0"/>
              </a:spcBef>
            </a:pPr>
            <a:r>
              <a:rPr lang="en-US" sz="1853" b="1" dirty="0">
                <a:solidFill>
                  <a:srgbClr val="000000"/>
                </a:solidFill>
                <a:latin typeface="Inter Bold"/>
                <a:ea typeface="Inter Bold"/>
                <a:cs typeface="Inter Bold"/>
                <a:sym typeface="Inter Bold"/>
              </a:rPr>
              <a:t>KULIAH KERJA NYATA (KKN) GELOMBANG 116 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3017880" y="174973"/>
            <a:ext cx="5340637" cy="3703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423"/>
              </a:lnSpc>
            </a:pPr>
            <a:r>
              <a:rPr lang="en-US" sz="1186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Direktorat Transformasi Pendidikan dan Inovasi Pembelajaran</a:t>
            </a:r>
          </a:p>
          <a:p>
            <a:pPr algn="l">
              <a:lnSpc>
                <a:spcPts val="1423"/>
              </a:lnSpc>
            </a:pPr>
            <a:r>
              <a:rPr lang="en-US" sz="1186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Subdirektorat Pendidikan Berbasis Pengabdian Kepada Masyarakat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1734238" y="2152749"/>
            <a:ext cx="7235225" cy="3034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301"/>
              </a:lnSpc>
            </a:pPr>
            <a:r>
              <a:rPr lang="en-US" sz="2212" b="1">
                <a:solidFill>
                  <a:srgbClr val="000000"/>
                </a:solidFill>
                <a:latin typeface="Inter Ultra-Bold"/>
                <a:ea typeface="Inter Ultra-Bold"/>
                <a:cs typeface="Inter Ultra-Bold"/>
                <a:sym typeface="Inter Ultra-Bold"/>
              </a:rPr>
              <a:t>KAB. BARRU, KEC. TANETE RIAJA, DESA HARAPAN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3274011" y="2917333"/>
            <a:ext cx="3789013" cy="3552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993"/>
              </a:lnSpc>
              <a:spcBef>
                <a:spcPct val="0"/>
              </a:spcBef>
            </a:pPr>
            <a:r>
              <a:rPr lang="en-US" sz="2138" b="1">
                <a:solidFill>
                  <a:srgbClr val="000000"/>
                </a:solidFill>
                <a:latin typeface="Inter Bold"/>
                <a:ea typeface="Inter Bold"/>
                <a:cs typeface="Inter Bold"/>
                <a:sym typeface="Inter Bold"/>
              </a:rPr>
              <a:t>UNIVERSITAS HASANUDDIN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4384998" y="3250894"/>
            <a:ext cx="1567040" cy="30638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37"/>
              </a:lnSpc>
              <a:spcBef>
                <a:spcPct val="0"/>
              </a:spcBef>
            </a:pPr>
            <a:r>
              <a:rPr lang="en-US" sz="1812" b="1">
                <a:solidFill>
                  <a:srgbClr val="000000"/>
                </a:solidFill>
                <a:latin typeface="Inter Bold"/>
                <a:ea typeface="Inter Bold"/>
                <a:cs typeface="Inter Bold"/>
                <a:sym typeface="Inter Bold"/>
              </a:rPr>
              <a:t>TAHUN 2026</a:t>
            </a:r>
          </a:p>
        </p:txBody>
      </p:sp>
      <p:grpSp>
        <p:nvGrpSpPr>
          <p:cNvPr id="22" name="Group 22"/>
          <p:cNvGrpSpPr/>
          <p:nvPr/>
        </p:nvGrpSpPr>
        <p:grpSpPr>
          <a:xfrm>
            <a:off x="1871470" y="3792471"/>
            <a:ext cx="7233180" cy="367160"/>
            <a:chOff x="0" y="0"/>
            <a:chExt cx="9644241" cy="489547"/>
          </a:xfrm>
        </p:grpSpPr>
        <p:grpSp>
          <p:nvGrpSpPr>
            <p:cNvPr id="23" name="Group 23"/>
            <p:cNvGrpSpPr/>
            <p:nvPr/>
          </p:nvGrpSpPr>
          <p:grpSpPr>
            <a:xfrm>
              <a:off x="0" y="0"/>
              <a:ext cx="9364475" cy="489547"/>
              <a:chOff x="0" y="0"/>
              <a:chExt cx="2503977" cy="130900"/>
            </a:xfrm>
          </p:grpSpPr>
          <p:sp>
            <p:nvSpPr>
              <p:cNvPr id="24" name="Freeform 24"/>
              <p:cNvSpPr/>
              <p:nvPr/>
            </p:nvSpPr>
            <p:spPr>
              <a:xfrm>
                <a:off x="0" y="0"/>
                <a:ext cx="2503977" cy="130901"/>
              </a:xfrm>
              <a:custGeom>
                <a:avLst/>
                <a:gdLst/>
                <a:ahLst/>
                <a:cxnLst/>
                <a:rect l="l" t="t" r="r" b="b"/>
                <a:pathLst>
                  <a:path w="2503977" h="130901">
                    <a:moveTo>
                      <a:pt x="65450" y="0"/>
                    </a:moveTo>
                    <a:lnTo>
                      <a:pt x="2438527" y="0"/>
                    </a:lnTo>
                    <a:cubicBezTo>
                      <a:pt x="2455885" y="0"/>
                      <a:pt x="2472533" y="6896"/>
                      <a:pt x="2484807" y="19170"/>
                    </a:cubicBezTo>
                    <a:cubicBezTo>
                      <a:pt x="2497081" y="31444"/>
                      <a:pt x="2503977" y="48092"/>
                      <a:pt x="2503977" y="65450"/>
                    </a:cubicBezTo>
                    <a:lnTo>
                      <a:pt x="2503977" y="65450"/>
                    </a:lnTo>
                    <a:cubicBezTo>
                      <a:pt x="2503977" y="82809"/>
                      <a:pt x="2497081" y="99456"/>
                      <a:pt x="2484807" y="111731"/>
                    </a:cubicBezTo>
                    <a:cubicBezTo>
                      <a:pt x="2472533" y="124005"/>
                      <a:pt x="2455885" y="130901"/>
                      <a:pt x="2438527" y="130901"/>
                    </a:cubicBezTo>
                    <a:lnTo>
                      <a:pt x="65450" y="130901"/>
                    </a:lnTo>
                    <a:cubicBezTo>
                      <a:pt x="48092" y="130901"/>
                      <a:pt x="31444" y="124005"/>
                      <a:pt x="19170" y="111731"/>
                    </a:cubicBezTo>
                    <a:cubicBezTo>
                      <a:pt x="6896" y="99456"/>
                      <a:pt x="0" y="82809"/>
                      <a:pt x="0" y="65450"/>
                    </a:cubicBezTo>
                    <a:lnTo>
                      <a:pt x="0" y="65450"/>
                    </a:lnTo>
                    <a:cubicBezTo>
                      <a:pt x="0" y="48092"/>
                      <a:pt x="6896" y="31444"/>
                      <a:pt x="19170" y="19170"/>
                    </a:cubicBezTo>
                    <a:cubicBezTo>
                      <a:pt x="31444" y="6896"/>
                      <a:pt x="48092" y="0"/>
                      <a:pt x="65450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rnd">
                <a:solidFill>
                  <a:srgbClr val="000000"/>
                </a:solidFill>
                <a:prstDash val="solid"/>
                <a:round/>
              </a:ln>
            </p:spPr>
          </p:sp>
          <p:sp>
            <p:nvSpPr>
              <p:cNvPr id="25" name="TextBox 25"/>
              <p:cNvSpPr txBox="1"/>
              <p:nvPr/>
            </p:nvSpPr>
            <p:spPr>
              <a:xfrm>
                <a:off x="0" y="0"/>
                <a:ext cx="2503977" cy="130900"/>
              </a:xfrm>
              <a:prstGeom prst="rect">
                <a:avLst/>
              </a:prstGeom>
            </p:spPr>
            <p:txBody>
              <a:bodyPr lIns="61095" tIns="61095" rIns="61095" bIns="61095" rtlCol="0" anchor="ctr"/>
              <a:lstStyle/>
              <a:p>
                <a:pPr algn="ctr">
                  <a:lnSpc>
                    <a:spcPts val="351"/>
                  </a:lnSpc>
                </a:pPr>
                <a:endParaRPr/>
              </a:p>
            </p:txBody>
          </p:sp>
        </p:grpSp>
        <p:grpSp>
          <p:nvGrpSpPr>
            <p:cNvPr id="26" name="Group 26"/>
            <p:cNvGrpSpPr/>
            <p:nvPr/>
          </p:nvGrpSpPr>
          <p:grpSpPr>
            <a:xfrm>
              <a:off x="225302" y="114308"/>
              <a:ext cx="260623" cy="260623"/>
              <a:chOff x="0" y="0"/>
              <a:chExt cx="812800" cy="812800"/>
            </a:xfrm>
          </p:grpSpPr>
          <p:sp>
            <p:nvSpPr>
              <p:cNvPr id="27" name="Freeform 27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980D29"/>
              </a:solidFill>
              <a:ln cap="sq">
                <a:noFill/>
                <a:prstDash val="solid"/>
                <a:miter/>
              </a:ln>
            </p:spPr>
          </p:sp>
          <p:sp>
            <p:nvSpPr>
              <p:cNvPr id="28" name="TextBox 28"/>
              <p:cNvSpPr txBox="1"/>
              <p:nvPr/>
            </p:nvSpPr>
            <p:spPr>
              <a:xfrm>
                <a:off x="76200" y="76200"/>
                <a:ext cx="660400" cy="660400"/>
              </a:xfrm>
              <a:prstGeom prst="rect">
                <a:avLst/>
              </a:prstGeom>
            </p:spPr>
            <p:txBody>
              <a:bodyPr lIns="66167" tIns="66167" rIns="66167" bIns="66167" rtlCol="0" anchor="ctr"/>
              <a:lstStyle/>
              <a:p>
                <a:pPr algn="ctr">
                  <a:lnSpc>
                    <a:spcPts val="351"/>
                  </a:lnSpc>
                </a:pPr>
                <a:endParaRPr/>
              </a:p>
            </p:txBody>
          </p:sp>
        </p:grpSp>
        <p:sp>
          <p:nvSpPr>
            <p:cNvPr id="29" name="Freeform 29"/>
            <p:cNvSpPr/>
            <p:nvPr/>
          </p:nvSpPr>
          <p:spPr>
            <a:xfrm>
              <a:off x="246406" y="138824"/>
              <a:ext cx="218415" cy="211589"/>
            </a:xfrm>
            <a:custGeom>
              <a:avLst/>
              <a:gdLst/>
              <a:ahLst/>
              <a:cxnLst/>
              <a:rect l="l" t="t" r="r" b="b"/>
              <a:pathLst>
                <a:path w="218415" h="211589">
                  <a:moveTo>
                    <a:pt x="0" y="0"/>
                  </a:moveTo>
                  <a:lnTo>
                    <a:pt x="218415" y="0"/>
                  </a:lnTo>
                  <a:lnTo>
                    <a:pt x="218415" y="211590"/>
                  </a:lnTo>
                  <a:lnTo>
                    <a:pt x="0" y="21159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</p:sp>
        <p:grpSp>
          <p:nvGrpSpPr>
            <p:cNvPr id="30" name="Group 30"/>
            <p:cNvGrpSpPr/>
            <p:nvPr/>
          </p:nvGrpSpPr>
          <p:grpSpPr>
            <a:xfrm>
              <a:off x="6468950" y="112807"/>
              <a:ext cx="263624" cy="263624"/>
              <a:chOff x="0" y="0"/>
              <a:chExt cx="812800" cy="812800"/>
            </a:xfrm>
          </p:grpSpPr>
          <p:sp>
            <p:nvSpPr>
              <p:cNvPr id="31" name="Freeform 31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980D29"/>
              </a:solidFill>
              <a:ln cap="sq">
                <a:noFill/>
                <a:prstDash val="solid"/>
                <a:miter/>
              </a:ln>
            </p:spPr>
          </p:sp>
          <p:sp>
            <p:nvSpPr>
              <p:cNvPr id="32" name="TextBox 32"/>
              <p:cNvSpPr txBox="1"/>
              <p:nvPr/>
            </p:nvSpPr>
            <p:spPr>
              <a:xfrm>
                <a:off x="76200" y="76200"/>
                <a:ext cx="660400" cy="660400"/>
              </a:xfrm>
              <a:prstGeom prst="rect">
                <a:avLst/>
              </a:prstGeom>
            </p:spPr>
            <p:txBody>
              <a:bodyPr lIns="66929" tIns="66929" rIns="66929" bIns="66929" rtlCol="0" anchor="ctr"/>
              <a:lstStyle/>
              <a:p>
                <a:pPr algn="ctr">
                  <a:lnSpc>
                    <a:spcPts val="351"/>
                  </a:lnSpc>
                </a:pPr>
                <a:endParaRPr/>
              </a:p>
            </p:txBody>
          </p:sp>
        </p:grpSp>
        <p:grpSp>
          <p:nvGrpSpPr>
            <p:cNvPr id="33" name="Group 33"/>
            <p:cNvGrpSpPr/>
            <p:nvPr/>
          </p:nvGrpSpPr>
          <p:grpSpPr>
            <a:xfrm>
              <a:off x="4857041" y="115557"/>
              <a:ext cx="262440" cy="262440"/>
              <a:chOff x="0" y="0"/>
              <a:chExt cx="812800" cy="812800"/>
            </a:xfrm>
          </p:grpSpPr>
          <p:sp>
            <p:nvSpPr>
              <p:cNvPr id="34" name="Freeform 34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980D29"/>
              </a:solidFill>
              <a:ln cap="sq">
                <a:noFill/>
                <a:prstDash val="solid"/>
                <a:miter/>
              </a:ln>
            </p:spPr>
          </p:sp>
          <p:sp>
            <p:nvSpPr>
              <p:cNvPr id="35" name="TextBox 35"/>
              <p:cNvSpPr txBox="1"/>
              <p:nvPr/>
            </p:nvSpPr>
            <p:spPr>
              <a:xfrm>
                <a:off x="76200" y="76200"/>
                <a:ext cx="660400" cy="660400"/>
              </a:xfrm>
              <a:prstGeom prst="rect">
                <a:avLst/>
              </a:prstGeom>
            </p:spPr>
            <p:txBody>
              <a:bodyPr lIns="66628" tIns="66628" rIns="66628" bIns="66628" rtlCol="0" anchor="ctr"/>
              <a:lstStyle/>
              <a:p>
                <a:pPr algn="ctr">
                  <a:lnSpc>
                    <a:spcPts val="351"/>
                  </a:lnSpc>
                </a:pPr>
                <a:endParaRPr/>
              </a:p>
            </p:txBody>
          </p:sp>
        </p:grpSp>
        <p:sp>
          <p:nvSpPr>
            <p:cNvPr id="36" name="Freeform 36"/>
            <p:cNvSpPr/>
            <p:nvPr/>
          </p:nvSpPr>
          <p:spPr>
            <a:xfrm>
              <a:off x="4900000" y="158516"/>
              <a:ext cx="176523" cy="176523"/>
            </a:xfrm>
            <a:custGeom>
              <a:avLst/>
              <a:gdLst/>
              <a:ahLst/>
              <a:cxnLst/>
              <a:rect l="l" t="t" r="r" b="b"/>
              <a:pathLst>
                <a:path w="176523" h="176523">
                  <a:moveTo>
                    <a:pt x="0" y="0"/>
                  </a:moveTo>
                  <a:lnTo>
                    <a:pt x="176523" y="0"/>
                  </a:lnTo>
                  <a:lnTo>
                    <a:pt x="176523" y="176522"/>
                  </a:lnTo>
                  <a:lnTo>
                    <a:pt x="0" y="17652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</p:sp>
        <p:grpSp>
          <p:nvGrpSpPr>
            <p:cNvPr id="37" name="Group 37"/>
            <p:cNvGrpSpPr/>
            <p:nvPr/>
          </p:nvGrpSpPr>
          <p:grpSpPr>
            <a:xfrm>
              <a:off x="2912256" y="107318"/>
              <a:ext cx="260848" cy="260848"/>
              <a:chOff x="0" y="0"/>
              <a:chExt cx="812800" cy="812800"/>
            </a:xfrm>
          </p:grpSpPr>
          <p:sp>
            <p:nvSpPr>
              <p:cNvPr id="38" name="Freeform 38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980D29"/>
              </a:solidFill>
              <a:ln cap="sq">
                <a:noFill/>
                <a:prstDash val="solid"/>
                <a:miter/>
              </a:ln>
            </p:spPr>
          </p:sp>
          <p:sp>
            <p:nvSpPr>
              <p:cNvPr id="39" name="TextBox 39"/>
              <p:cNvSpPr txBox="1"/>
              <p:nvPr/>
            </p:nvSpPr>
            <p:spPr>
              <a:xfrm>
                <a:off x="76200" y="76200"/>
                <a:ext cx="660400" cy="660400"/>
              </a:xfrm>
              <a:prstGeom prst="rect">
                <a:avLst/>
              </a:prstGeom>
            </p:spPr>
            <p:txBody>
              <a:bodyPr lIns="66224" tIns="66224" rIns="66224" bIns="66224" rtlCol="0" anchor="ctr"/>
              <a:lstStyle/>
              <a:p>
                <a:pPr algn="ctr">
                  <a:lnSpc>
                    <a:spcPts val="351"/>
                  </a:lnSpc>
                </a:pPr>
                <a:endParaRPr/>
              </a:p>
            </p:txBody>
          </p:sp>
        </p:grpSp>
        <p:sp>
          <p:nvSpPr>
            <p:cNvPr id="40" name="TextBox 40"/>
            <p:cNvSpPr txBox="1"/>
            <p:nvPr/>
          </p:nvSpPr>
          <p:spPr>
            <a:xfrm>
              <a:off x="588734" y="98691"/>
              <a:ext cx="2231858" cy="25905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1688"/>
                </a:lnSpc>
              </a:pPr>
              <a:r>
                <a:rPr lang="en-US" sz="1206" b="1">
                  <a:solidFill>
                    <a:srgbClr val="9B0000"/>
                  </a:solidFill>
                  <a:latin typeface="Canva Sans Bold"/>
                  <a:ea typeface="Canva Sans Bold"/>
                  <a:cs typeface="Canva Sans Bold"/>
                  <a:sym typeface="Canva Sans Bold"/>
                </a:rPr>
                <a:t>www.kkn.unhas.ac.id</a:t>
              </a:r>
            </a:p>
          </p:txBody>
        </p:sp>
        <p:sp>
          <p:nvSpPr>
            <p:cNvPr id="41" name="TextBox 41"/>
            <p:cNvSpPr txBox="1"/>
            <p:nvPr/>
          </p:nvSpPr>
          <p:spPr>
            <a:xfrm>
              <a:off x="5221610" y="98691"/>
              <a:ext cx="1280234" cy="25905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1688"/>
                </a:lnSpc>
              </a:pPr>
              <a:r>
                <a:rPr lang="en-US" sz="1206" b="1">
                  <a:solidFill>
                    <a:srgbClr val="9B0000"/>
                  </a:solidFill>
                  <a:latin typeface="Canva Sans Bold"/>
                  <a:ea typeface="Canva Sans Bold"/>
                  <a:cs typeface="Canva Sans Bold"/>
                  <a:sym typeface="Canva Sans Bold"/>
                </a:rPr>
                <a:t>KKN Unhas</a:t>
              </a:r>
            </a:p>
          </p:txBody>
        </p:sp>
        <p:sp>
          <p:nvSpPr>
            <p:cNvPr id="42" name="TextBox 42"/>
            <p:cNvSpPr txBox="1"/>
            <p:nvPr/>
          </p:nvSpPr>
          <p:spPr>
            <a:xfrm>
              <a:off x="6855673" y="105568"/>
              <a:ext cx="2788568" cy="25905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1688"/>
                </a:lnSpc>
              </a:pPr>
              <a:r>
                <a:rPr lang="en-US" sz="1206" b="1">
                  <a:solidFill>
                    <a:srgbClr val="9B0000"/>
                  </a:solidFill>
                  <a:latin typeface="Canva Sans Bold"/>
                  <a:ea typeface="Canva Sans Bold"/>
                  <a:cs typeface="Canva Sans Bold"/>
                  <a:sym typeface="Canva Sans Bold"/>
                </a:rPr>
                <a:t>Helpdesk : 0811406777</a:t>
              </a:r>
            </a:p>
          </p:txBody>
        </p:sp>
        <p:sp>
          <p:nvSpPr>
            <p:cNvPr id="43" name="TextBox 43"/>
            <p:cNvSpPr txBox="1"/>
            <p:nvPr/>
          </p:nvSpPr>
          <p:spPr>
            <a:xfrm>
              <a:off x="3275233" y="107726"/>
              <a:ext cx="1562461" cy="25905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1688"/>
                </a:lnSpc>
              </a:pPr>
              <a:r>
                <a:rPr lang="en-US" sz="1206" b="1">
                  <a:solidFill>
                    <a:srgbClr val="9B0000"/>
                  </a:solidFill>
                  <a:latin typeface="Canva Sans Bold"/>
                  <a:ea typeface="Canva Sans Bold"/>
                  <a:cs typeface="Canva Sans Bold"/>
                  <a:sym typeface="Canva Sans Bold"/>
                </a:rPr>
                <a:t>P2KKN UNHAS</a:t>
              </a:r>
            </a:p>
          </p:txBody>
        </p:sp>
        <p:sp>
          <p:nvSpPr>
            <p:cNvPr id="44" name="Freeform 44"/>
            <p:cNvSpPr/>
            <p:nvPr/>
          </p:nvSpPr>
          <p:spPr>
            <a:xfrm>
              <a:off x="2943957" y="171268"/>
              <a:ext cx="183958" cy="125781"/>
            </a:xfrm>
            <a:custGeom>
              <a:avLst/>
              <a:gdLst/>
              <a:ahLst/>
              <a:cxnLst/>
              <a:rect l="l" t="t" r="r" b="b"/>
              <a:pathLst>
                <a:path w="183958" h="125781">
                  <a:moveTo>
                    <a:pt x="0" y="0"/>
                  </a:moveTo>
                  <a:lnTo>
                    <a:pt x="183958" y="0"/>
                  </a:lnTo>
                  <a:lnTo>
                    <a:pt x="183958" y="125781"/>
                  </a:lnTo>
                  <a:lnTo>
                    <a:pt x="0" y="12578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45" name="Freeform 45"/>
            <p:cNvSpPr/>
            <p:nvPr/>
          </p:nvSpPr>
          <p:spPr>
            <a:xfrm>
              <a:off x="6515378" y="158554"/>
              <a:ext cx="171499" cy="172439"/>
            </a:xfrm>
            <a:custGeom>
              <a:avLst/>
              <a:gdLst/>
              <a:ahLst/>
              <a:cxnLst/>
              <a:rect l="l" t="t" r="r" b="b"/>
              <a:pathLst>
                <a:path w="171499" h="172439">
                  <a:moveTo>
                    <a:pt x="0" y="0"/>
                  </a:moveTo>
                  <a:lnTo>
                    <a:pt x="171499" y="0"/>
                  </a:lnTo>
                  <a:lnTo>
                    <a:pt x="171499" y="172439"/>
                  </a:lnTo>
                  <a:lnTo>
                    <a:pt x="0" y="17243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</p:sp>
      </p:grpSp>
      <p:pic>
        <p:nvPicPr>
          <p:cNvPr id="49" name="Picture 48">
            <a:extLst>
              <a:ext uri="{FF2B5EF4-FFF2-40B4-BE49-F238E27FC236}">
                <a16:creationId xmlns:a16="http://schemas.microsoft.com/office/drawing/2014/main" id="{3D8DD785-7B82-BE1A-225D-A60BBDACD8FA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2266" y="854254"/>
            <a:ext cx="448234" cy="545629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114</Words>
  <Application>Microsoft Office PowerPoint</Application>
  <PresentationFormat>Custom</PresentationFormat>
  <Paragraphs>26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10" baseType="lpstr">
      <vt:lpstr>Poppins Bold</vt:lpstr>
      <vt:lpstr>Inter Ultra-Bold</vt:lpstr>
      <vt:lpstr>Canva Sans Bold</vt:lpstr>
      <vt:lpstr>Inter Bold</vt:lpstr>
      <vt:lpstr>Arial</vt:lpstr>
      <vt:lpstr>Calibri</vt:lpstr>
      <vt:lpstr>Office Theme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Sapnduk KKN (30 x 12 cm)</dc:title>
  <cp:lastModifiedBy>ASUS VIVOBOOK</cp:lastModifiedBy>
  <cp:revision>2</cp:revision>
  <dcterms:created xsi:type="dcterms:W3CDTF">2006-08-16T00:00:00Z</dcterms:created>
  <dcterms:modified xsi:type="dcterms:W3CDTF">2026-06-27T07:22:12Z</dcterms:modified>
  <dc:identifier>DAHNofSz1E0</dc:identifier>
</cp:coreProperties>
</file>